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5" r:id="rId6"/>
    <p:sldId id="284" r:id="rId7"/>
    <p:sldId id="287" r:id="rId8"/>
    <p:sldId id="305" r:id="rId9"/>
    <p:sldId id="302" r:id="rId10"/>
    <p:sldId id="289" r:id="rId11"/>
    <p:sldId id="307" r:id="rId12"/>
    <p:sldId id="297" r:id="rId13"/>
    <p:sldId id="298" r:id="rId14"/>
    <p:sldId id="299" r:id="rId15"/>
    <p:sldId id="306" r:id="rId16"/>
    <p:sldId id="301" r:id="rId17"/>
    <p:sldId id="291" r:id="rId18"/>
    <p:sldId id="292" r:id="rId19"/>
    <p:sldId id="293" r:id="rId20"/>
    <p:sldId id="294" r:id="rId21"/>
    <p:sldId id="295" r:id="rId22"/>
    <p:sldId id="309" r:id="rId23"/>
    <p:sldId id="304" r:id="rId24"/>
    <p:sldId id="308" r:id="rId25"/>
    <p:sldId id="296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3"/>
    <a:srgbClr val="FF00FF"/>
    <a:srgbClr val="FF0000"/>
    <a:srgbClr val="61A60E"/>
    <a:srgbClr val="88B5C6"/>
    <a:srgbClr val="67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4547F-41C2-4D20-B3E9-A8D20996B243}" v="19" dt="2023-10-03T20:49:19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138" y="77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, Ericka" userId="74b55676-c288-45e9-8e18-999c27c94da9" providerId="ADAL" clId="{65B4547F-41C2-4D20-B3E9-A8D20996B243}"/>
    <pc:docChg chg="undo custSel addSld delSld modSld">
      <pc:chgData name="Felix, Ericka" userId="74b55676-c288-45e9-8e18-999c27c94da9" providerId="ADAL" clId="{65B4547F-41C2-4D20-B3E9-A8D20996B243}" dt="2023-10-11T14:43:29.101" v="523" actId="1076"/>
      <pc:docMkLst>
        <pc:docMk/>
      </pc:docMkLst>
      <pc:sldChg chg="addSp delSp modSp mod delAnim">
        <pc:chgData name="Felix, Ericka" userId="74b55676-c288-45e9-8e18-999c27c94da9" providerId="ADAL" clId="{65B4547F-41C2-4D20-B3E9-A8D20996B243}" dt="2023-10-11T14:43:29.101" v="523" actId="1076"/>
        <pc:sldMkLst>
          <pc:docMk/>
          <pc:sldMk cId="2825993655" sldId="289"/>
        </pc:sldMkLst>
        <pc:spChg chg="add del mod">
          <ac:chgData name="Felix, Ericka" userId="74b55676-c288-45e9-8e18-999c27c94da9" providerId="ADAL" clId="{65B4547F-41C2-4D20-B3E9-A8D20996B243}" dt="2023-10-11T14:41:17.984" v="508" actId="22"/>
          <ac:spMkLst>
            <pc:docMk/>
            <pc:sldMk cId="2825993655" sldId="289"/>
            <ac:spMk id="6" creationId="{96C57D70-6C4B-7D1D-A862-112F1CA21B1A}"/>
          </ac:spMkLst>
        </pc:spChg>
        <pc:spChg chg="add del mod">
          <ac:chgData name="Felix, Ericka" userId="74b55676-c288-45e9-8e18-999c27c94da9" providerId="ADAL" clId="{65B4547F-41C2-4D20-B3E9-A8D20996B243}" dt="2023-10-02T15:30:44.510" v="110" actId="22"/>
          <ac:spMkLst>
            <pc:docMk/>
            <pc:sldMk cId="2825993655" sldId="289"/>
            <ac:spMk id="7" creationId="{5F2B33B1-5198-7729-D8D1-CCB580455CB4}"/>
          </ac:spMkLst>
        </pc:spChg>
        <pc:picChg chg="del mod">
          <ac:chgData name="Felix, Ericka" userId="74b55676-c288-45e9-8e18-999c27c94da9" providerId="ADAL" clId="{65B4547F-41C2-4D20-B3E9-A8D20996B243}" dt="2023-10-11T14:40:40.818" v="506" actId="478"/>
          <ac:picMkLst>
            <pc:docMk/>
            <pc:sldMk cId="2825993655" sldId="289"/>
            <ac:picMk id="3" creationId="{BD0E82F6-B6C5-D4F8-DD73-23434BF3A215}"/>
          </ac:picMkLst>
        </pc:picChg>
        <pc:picChg chg="del">
          <ac:chgData name="Felix, Ericka" userId="74b55676-c288-45e9-8e18-999c27c94da9" providerId="ADAL" clId="{65B4547F-41C2-4D20-B3E9-A8D20996B243}" dt="2023-10-02T15:28:03.804" v="108" actId="478"/>
          <ac:picMkLst>
            <pc:docMk/>
            <pc:sldMk cId="2825993655" sldId="289"/>
            <ac:picMk id="6" creationId="{EDB740EE-005B-9350-E903-8A67A694BF80}"/>
          </ac:picMkLst>
        </pc:picChg>
        <pc:picChg chg="add mod ord">
          <ac:chgData name="Felix, Ericka" userId="74b55676-c288-45e9-8e18-999c27c94da9" providerId="ADAL" clId="{65B4547F-41C2-4D20-B3E9-A8D20996B243}" dt="2023-10-11T14:43:19.207" v="521" actId="14100"/>
          <ac:picMkLst>
            <pc:docMk/>
            <pc:sldMk cId="2825993655" sldId="289"/>
            <ac:picMk id="8" creationId="{D06C271D-5A1B-20B5-8E9F-FB7B6EB25479}"/>
          </ac:picMkLst>
        </pc:picChg>
        <pc:picChg chg="add del mod ord">
          <ac:chgData name="Felix, Ericka" userId="74b55676-c288-45e9-8e18-999c27c94da9" providerId="ADAL" clId="{65B4547F-41C2-4D20-B3E9-A8D20996B243}" dt="2023-10-11T14:40:47.620" v="507" actId="478"/>
          <ac:picMkLst>
            <pc:docMk/>
            <pc:sldMk cId="2825993655" sldId="289"/>
            <ac:picMk id="9" creationId="{107AA1A1-6852-BD0A-2292-ED9B5D664CD4}"/>
          </ac:picMkLst>
        </pc:picChg>
        <pc:picChg chg="add mod">
          <ac:chgData name="Felix, Ericka" userId="74b55676-c288-45e9-8e18-999c27c94da9" providerId="ADAL" clId="{65B4547F-41C2-4D20-B3E9-A8D20996B243}" dt="2023-10-11T14:43:29.101" v="523" actId="1076"/>
          <ac:picMkLst>
            <pc:docMk/>
            <pc:sldMk cId="2825993655" sldId="289"/>
            <ac:picMk id="11" creationId="{6D3C93F0-FC7C-2AFD-234B-4D7836BAC2F5}"/>
          </ac:picMkLst>
        </pc:picChg>
      </pc:sldChg>
      <pc:sldChg chg="modSp mod">
        <pc:chgData name="Felix, Ericka" userId="74b55676-c288-45e9-8e18-999c27c94da9" providerId="ADAL" clId="{65B4547F-41C2-4D20-B3E9-A8D20996B243}" dt="2023-10-02T16:27:23.119" v="345" actId="20577"/>
        <pc:sldMkLst>
          <pc:docMk/>
          <pc:sldMk cId="1286080843" sldId="291"/>
        </pc:sldMkLst>
        <pc:spChg chg="mod">
          <ac:chgData name="Felix, Ericka" userId="74b55676-c288-45e9-8e18-999c27c94da9" providerId="ADAL" clId="{65B4547F-41C2-4D20-B3E9-A8D20996B243}" dt="2023-10-02T16:27:23.119" v="345" actId="20577"/>
          <ac:spMkLst>
            <pc:docMk/>
            <pc:sldMk cId="1286080843" sldId="291"/>
            <ac:spMk id="3" creationId="{FAA76073-286D-87A4-B86E-53186BB598BB}"/>
          </ac:spMkLst>
        </pc:spChg>
      </pc:sldChg>
      <pc:sldChg chg="modSp mod">
        <pc:chgData name="Felix, Ericka" userId="74b55676-c288-45e9-8e18-999c27c94da9" providerId="ADAL" clId="{65B4547F-41C2-4D20-B3E9-A8D20996B243}" dt="2023-10-02T16:27:45.605" v="359" actId="20577"/>
        <pc:sldMkLst>
          <pc:docMk/>
          <pc:sldMk cId="1836305581" sldId="292"/>
        </pc:sldMkLst>
        <pc:spChg chg="mod">
          <ac:chgData name="Felix, Ericka" userId="74b55676-c288-45e9-8e18-999c27c94da9" providerId="ADAL" clId="{65B4547F-41C2-4D20-B3E9-A8D20996B243}" dt="2023-10-02T16:27:45.605" v="359" actId="20577"/>
          <ac:spMkLst>
            <pc:docMk/>
            <pc:sldMk cId="1836305581" sldId="292"/>
            <ac:spMk id="3" creationId="{23B89B61-C37C-39E1-9049-AA6DD2A98C74}"/>
          </ac:spMkLst>
        </pc:spChg>
      </pc:sldChg>
      <pc:sldChg chg="modSp mod">
        <pc:chgData name="Felix, Ericka" userId="74b55676-c288-45e9-8e18-999c27c94da9" providerId="ADAL" clId="{65B4547F-41C2-4D20-B3E9-A8D20996B243}" dt="2023-10-02T16:28:11.354" v="373" actId="20577"/>
        <pc:sldMkLst>
          <pc:docMk/>
          <pc:sldMk cId="4198103905" sldId="293"/>
        </pc:sldMkLst>
        <pc:spChg chg="mod">
          <ac:chgData name="Felix, Ericka" userId="74b55676-c288-45e9-8e18-999c27c94da9" providerId="ADAL" clId="{65B4547F-41C2-4D20-B3E9-A8D20996B243}" dt="2023-10-02T16:28:11.354" v="373" actId="20577"/>
          <ac:spMkLst>
            <pc:docMk/>
            <pc:sldMk cId="4198103905" sldId="293"/>
            <ac:spMk id="3" creationId="{043DC2D7-AE26-701F-64D8-5D7829E5E2DE}"/>
          </ac:spMkLst>
        </pc:spChg>
      </pc:sldChg>
      <pc:sldChg chg="modSp mod">
        <pc:chgData name="Felix, Ericka" userId="74b55676-c288-45e9-8e18-999c27c94da9" providerId="ADAL" clId="{65B4547F-41C2-4D20-B3E9-A8D20996B243}" dt="2023-10-02T16:28:28.317" v="387" actId="20577"/>
        <pc:sldMkLst>
          <pc:docMk/>
          <pc:sldMk cId="950429823" sldId="294"/>
        </pc:sldMkLst>
        <pc:spChg chg="mod">
          <ac:chgData name="Felix, Ericka" userId="74b55676-c288-45e9-8e18-999c27c94da9" providerId="ADAL" clId="{65B4547F-41C2-4D20-B3E9-A8D20996B243}" dt="2023-10-02T16:28:28.317" v="387" actId="20577"/>
          <ac:spMkLst>
            <pc:docMk/>
            <pc:sldMk cId="950429823" sldId="294"/>
            <ac:spMk id="3" creationId="{53B47CFF-FC2E-AFA7-3072-0371DE67AE9B}"/>
          </ac:spMkLst>
        </pc:spChg>
      </pc:sldChg>
      <pc:sldChg chg="modSp mod">
        <pc:chgData name="Felix, Ericka" userId="74b55676-c288-45e9-8e18-999c27c94da9" providerId="ADAL" clId="{65B4547F-41C2-4D20-B3E9-A8D20996B243}" dt="2023-10-02T16:28:57.876" v="401" actId="20577"/>
        <pc:sldMkLst>
          <pc:docMk/>
          <pc:sldMk cId="4049593685" sldId="295"/>
        </pc:sldMkLst>
        <pc:spChg chg="mod">
          <ac:chgData name="Felix, Ericka" userId="74b55676-c288-45e9-8e18-999c27c94da9" providerId="ADAL" clId="{65B4547F-41C2-4D20-B3E9-A8D20996B243}" dt="2023-10-02T16:28:57.876" v="401" actId="20577"/>
          <ac:spMkLst>
            <pc:docMk/>
            <pc:sldMk cId="4049593685" sldId="295"/>
            <ac:spMk id="3" creationId="{B55AC71A-7D34-6EF7-E343-52A63E62C3C5}"/>
          </ac:spMkLst>
        </pc:spChg>
      </pc:sldChg>
      <pc:sldChg chg="modSp mod">
        <pc:chgData name="Felix, Ericka" userId="74b55676-c288-45e9-8e18-999c27c94da9" providerId="ADAL" clId="{65B4547F-41C2-4D20-B3E9-A8D20996B243}" dt="2023-10-02T14:56:12.951" v="107" actId="1076"/>
        <pc:sldMkLst>
          <pc:docMk/>
          <pc:sldMk cId="1775097615" sldId="302"/>
        </pc:sldMkLst>
        <pc:picChg chg="mod">
          <ac:chgData name="Felix, Ericka" userId="74b55676-c288-45e9-8e18-999c27c94da9" providerId="ADAL" clId="{65B4547F-41C2-4D20-B3E9-A8D20996B243}" dt="2023-10-02T14:56:12.951" v="107" actId="1076"/>
          <ac:picMkLst>
            <pc:docMk/>
            <pc:sldMk cId="1775097615" sldId="302"/>
            <ac:picMk id="10" creationId="{1048FEDC-09D0-BEA1-7607-A20C442DC5DF}"/>
          </ac:picMkLst>
        </pc:picChg>
      </pc:sldChg>
      <pc:sldChg chg="del">
        <pc:chgData name="Felix, Ericka" userId="74b55676-c288-45e9-8e18-999c27c94da9" providerId="ADAL" clId="{65B4547F-41C2-4D20-B3E9-A8D20996B243}" dt="2023-10-02T16:29:52.644" v="415" actId="2696"/>
        <pc:sldMkLst>
          <pc:docMk/>
          <pc:sldMk cId="4252343609" sldId="303"/>
        </pc:sldMkLst>
      </pc:sldChg>
      <pc:sldChg chg="addSp delSp modSp new mod">
        <pc:chgData name="Felix, Ericka" userId="74b55676-c288-45e9-8e18-999c27c94da9" providerId="ADAL" clId="{65B4547F-41C2-4D20-B3E9-A8D20996B243}" dt="2023-10-02T16:35:47.099" v="505" actId="5793"/>
        <pc:sldMkLst>
          <pc:docMk/>
          <pc:sldMk cId="3607725159" sldId="308"/>
        </pc:sldMkLst>
        <pc:spChg chg="mod">
          <ac:chgData name="Felix, Ericka" userId="74b55676-c288-45e9-8e18-999c27c94da9" providerId="ADAL" clId="{65B4547F-41C2-4D20-B3E9-A8D20996B243}" dt="2023-09-12T15:02:57.685" v="22" actId="20577"/>
          <ac:spMkLst>
            <pc:docMk/>
            <pc:sldMk cId="3607725159" sldId="308"/>
            <ac:spMk id="2" creationId="{06064B31-7E7A-9EAF-5B9E-5F534985747C}"/>
          </ac:spMkLst>
        </pc:spChg>
        <pc:spChg chg="mod">
          <ac:chgData name="Felix, Ericka" userId="74b55676-c288-45e9-8e18-999c27c94da9" providerId="ADAL" clId="{65B4547F-41C2-4D20-B3E9-A8D20996B243}" dt="2023-10-02T16:35:47.099" v="505" actId="5793"/>
          <ac:spMkLst>
            <pc:docMk/>
            <pc:sldMk cId="3607725159" sldId="308"/>
            <ac:spMk id="3" creationId="{2E001327-4022-2340-99FC-E9B397848438}"/>
          </ac:spMkLst>
        </pc:spChg>
        <pc:graphicFrameChg chg="add del mod">
          <ac:chgData name="Felix, Ericka" userId="74b55676-c288-45e9-8e18-999c27c94da9" providerId="ADAL" clId="{65B4547F-41C2-4D20-B3E9-A8D20996B243}" dt="2023-10-02T16:33:45.760" v="448" actId="478"/>
          <ac:graphicFrameMkLst>
            <pc:docMk/>
            <pc:sldMk cId="3607725159" sldId="308"/>
            <ac:graphicFrameMk id="5" creationId="{16787D71-E9A2-2D17-8878-92F680040267}"/>
          </ac:graphicFrameMkLst>
        </pc:graphicFrameChg>
        <pc:graphicFrameChg chg="add mod">
          <ac:chgData name="Felix, Ericka" userId="74b55676-c288-45e9-8e18-999c27c94da9" providerId="ADAL" clId="{65B4547F-41C2-4D20-B3E9-A8D20996B243}" dt="2023-10-02T16:35:43.890" v="504" actId="14100"/>
          <ac:graphicFrameMkLst>
            <pc:docMk/>
            <pc:sldMk cId="3607725159" sldId="308"/>
            <ac:graphicFrameMk id="6" creationId="{AA38E257-02A3-D71C-3673-4001AFCCC1B4}"/>
          </ac:graphicFrameMkLst>
        </pc:graphicFrameChg>
      </pc:sldChg>
      <pc:sldChg chg="new del">
        <pc:chgData name="Felix, Ericka" userId="74b55676-c288-45e9-8e18-999c27c94da9" providerId="ADAL" clId="{65B4547F-41C2-4D20-B3E9-A8D20996B243}" dt="2023-09-28T15:38:31.604" v="106" actId="2696"/>
        <pc:sldMkLst>
          <pc:docMk/>
          <pc:sldMk cId="1252396046" sldId="309"/>
        </pc:sldMkLst>
      </pc:sldChg>
      <pc:sldChg chg="addSp delSp modSp new mod">
        <pc:chgData name="Felix, Ericka" userId="74b55676-c288-45e9-8e18-999c27c94da9" providerId="ADAL" clId="{65B4547F-41C2-4D20-B3E9-A8D20996B243}" dt="2023-10-02T16:29:17.866" v="414" actId="20577"/>
        <pc:sldMkLst>
          <pc:docMk/>
          <pc:sldMk cId="1955610217" sldId="309"/>
        </pc:sldMkLst>
        <pc:spChg chg="mod">
          <ac:chgData name="Felix, Ericka" userId="74b55676-c288-45e9-8e18-999c27c94da9" providerId="ADAL" clId="{65B4547F-41C2-4D20-B3E9-A8D20996B243}" dt="2023-10-02T15:46:52.414" v="122" actId="20577"/>
          <ac:spMkLst>
            <pc:docMk/>
            <pc:sldMk cId="1955610217" sldId="309"/>
            <ac:spMk id="2" creationId="{DF4A80B6-5722-F2A9-6E24-E43C1A82C366}"/>
          </ac:spMkLst>
        </pc:spChg>
        <pc:spChg chg="mod">
          <ac:chgData name="Felix, Ericka" userId="74b55676-c288-45e9-8e18-999c27c94da9" providerId="ADAL" clId="{65B4547F-41C2-4D20-B3E9-A8D20996B243}" dt="2023-10-02T16:29:17.866" v="414" actId="20577"/>
          <ac:spMkLst>
            <pc:docMk/>
            <pc:sldMk cId="1955610217" sldId="309"/>
            <ac:spMk id="3" creationId="{F702407A-0510-BC80-E4F7-8052979B2A82}"/>
          </ac:spMkLst>
        </pc:spChg>
        <pc:spChg chg="add del">
          <ac:chgData name="Felix, Ericka" userId="74b55676-c288-45e9-8e18-999c27c94da9" providerId="ADAL" clId="{65B4547F-41C2-4D20-B3E9-A8D20996B243}" dt="2023-10-02T16:23:17.513" v="309"/>
          <ac:spMkLst>
            <pc:docMk/>
            <pc:sldMk cId="1955610217" sldId="309"/>
            <ac:spMk id="5" creationId="{A5CD5EDC-11E4-F1F6-2767-41EE1F5885C3}"/>
          </ac:spMkLst>
        </pc:spChg>
        <pc:spChg chg="add del">
          <ac:chgData name="Felix, Ericka" userId="74b55676-c288-45e9-8e18-999c27c94da9" providerId="ADAL" clId="{65B4547F-41C2-4D20-B3E9-A8D20996B243}" dt="2023-10-02T16:25:32.837" v="317"/>
          <ac:spMkLst>
            <pc:docMk/>
            <pc:sldMk cId="1955610217" sldId="309"/>
            <ac:spMk id="7" creationId="{C55A17D7-37F1-91B8-B8CE-E56787D29A19}"/>
          </ac:spMkLst>
        </pc:spChg>
        <pc:picChg chg="add del mod">
          <ac:chgData name="Felix, Ericka" userId="74b55676-c288-45e9-8e18-999c27c94da9" providerId="ADAL" clId="{65B4547F-41C2-4D20-B3E9-A8D20996B243}" dt="2023-10-02T16:25:08.193" v="315" actId="478"/>
          <ac:picMkLst>
            <pc:docMk/>
            <pc:sldMk cId="1955610217" sldId="309"/>
            <ac:picMk id="6" creationId="{98738F64-A1E2-ED29-8055-1D9EAFB28D91}"/>
          </ac:picMkLst>
        </pc:picChg>
        <pc:picChg chg="add mod">
          <ac:chgData name="Felix, Ericka" userId="74b55676-c288-45e9-8e18-999c27c94da9" providerId="ADAL" clId="{65B4547F-41C2-4D20-B3E9-A8D20996B243}" dt="2023-10-02T16:26:25.197" v="324" actId="14100"/>
          <ac:picMkLst>
            <pc:docMk/>
            <pc:sldMk cId="1955610217" sldId="309"/>
            <ac:picMk id="8" creationId="{EE79C42D-585E-D29D-EE2D-83D0EF1FAF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4170-9E8F-2B48-BD7A-2276E75E0DE2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680E-5D13-7D4E-9B36-78930D05C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85E3-15E3-EE4C-9208-5C8B40A94859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A3AB-C505-2249-9268-634B5AAFE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" y="0"/>
            <a:ext cx="9134355" cy="5142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62252"/>
            <a:ext cx="7772400" cy="128604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500"/>
              </a:lnSpc>
              <a:defRPr sz="55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113948"/>
            <a:ext cx="7677431" cy="131445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24E-F8C6-E948-995E-7B638AE26B4A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26D-2BDC-0A4B-A6EF-0D3953E01A94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05979"/>
            <a:ext cx="0" cy="43886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2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BF24-1FCF-C340-8CFB-DB3C3349ACCC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416F-5F90-1146-8268-C05824483EC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5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F93-691A-3249-B89D-4943F64778C6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8BE8-524C-E64D-90EC-268C93D4DCFF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236"/>
            <a:ext cx="9144000" cy="34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F89F5D-5B0E-104B-8FD1-AB910823D8A9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lass.amplify.com/wgenhelp/md8e/Administration___Scoring/LNF/LNF_Administration.htm" TargetMode="External"/><Relationship Id="rId2" Type="http://schemas.openxmlformats.org/officeDocument/2006/relationships/hyperlink" Target="https://learning.amplify.com/m/1edf34e375225856/original/mCLASSPD_DIBELS8thEd_LetterNamingFluencyScoringRules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class.amplify.com/wgenhelp/md8e/Administration___Scoring/PSF/PSF_Administration.htm" TargetMode="External"/><Relationship Id="rId2" Type="http://schemas.openxmlformats.org/officeDocument/2006/relationships/hyperlink" Target="https://learning.amplify.com/m/35ff981ece25ea92/original/mCLASSPD_DIBELS8thEd_PhonemicSegmentationFluencyScoringRules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class.amplify.com/wgenhelp/md8e/Administration___Scoring/NWF/NWF_Adminstration.htm" TargetMode="External"/><Relationship Id="rId2" Type="http://schemas.openxmlformats.org/officeDocument/2006/relationships/hyperlink" Target="https://learning.amplify.com/m/346ef0217b50f913/original/mCLASSPD_DIBELS8thEd_NonsenseWordFluencyScoringRules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class.amplify.com/wgenhelp/md8e/Administration___Scoring/WRF/WRF_Administration.htm" TargetMode="External"/><Relationship Id="rId2" Type="http://schemas.openxmlformats.org/officeDocument/2006/relationships/hyperlink" Target="https://learning.amplify.com/m/633a9772a2991869/original/mCLASSPD_DIBELS8thEd_WordReadingFluencyScoringRules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class.amplify.com/wgenhelp/md8e/Administration___Scoring/Oral_Reading_Fluency_(ORF).htm" TargetMode="External"/><Relationship Id="rId2" Type="http://schemas.openxmlformats.org/officeDocument/2006/relationships/hyperlink" Target="https://learning.amplify.com/m/18434a316e96cc4c/original/mCLASSPD_DIBELS8thEd_OralReadingFluencyScoringRules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class.amplify.com/wgenhelp/md8e/Administration___Scoring/Maze/Maze_Administration.htm" TargetMode="External"/><Relationship Id="rId2" Type="http://schemas.openxmlformats.org/officeDocument/2006/relationships/hyperlink" Target="https://mclass.amplify.com/wgenhelp/md8e/Administration___Scoring/Maze/Maze_Scoring_Rul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tonisd.org/Page/199183" TargetMode="External"/><Relationship Id="rId2" Type="http://schemas.openxmlformats.org/officeDocument/2006/relationships/hyperlink" Target="https://canvas.houstonisd.org/enroll/LTELW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pd.amplify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utlook.office365.com/owa/calendar/FormativeAssessmentSupport@houstonisd.onmicrosoft.com/booking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houstonisd.org" TargetMode="External"/><Relationship Id="rId2" Type="http://schemas.openxmlformats.org/officeDocument/2006/relationships/hyperlink" Target="https://clever.com/oauth/authorize?channel=clever&amp;client_id=4c63c1cf623dce82caac&amp;confirmed=true&amp;district_id=53ea7128ba7f53280d000032&amp;redirect_uri=https%3A%2F%2Fclever.com%2Fin%2Fauth_callback&amp;response_type=code&amp;state=590e0952e636c7ced768b11e48dff2d95c8c3bd1d81fbacaba2c6bae8fe036c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800"/>
              </a:lnSpc>
            </a:pPr>
            <a:r>
              <a:rPr lang="en-US" sz="6600" spc="110" dirty="0"/>
              <a:t>mCLASS/DIBELS</a:t>
            </a:r>
            <a:endParaRPr lang="en-US" sz="6600" kern="0" spc="110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1" y="3401617"/>
            <a:ext cx="4830763" cy="10977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</a:rPr>
              <a:t>Interim Assessment Team</a:t>
            </a:r>
          </a:p>
        </p:txBody>
      </p:sp>
    </p:spTree>
    <p:extLst>
      <p:ext uri="{BB962C8B-B14F-4D97-AF65-F5344CB8AC3E}">
        <p14:creationId xmlns:p14="http://schemas.microsoft.com/office/powerpoint/2010/main" val="21047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1672-A90E-686B-06ED-42FA11A3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Discontinue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FD78-1A80-F745-AD0B-67B015C3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Each subtest has a discontinue rule called the "discontinue measure rule" that triggers if a student gives zero correct answers within the first few responses of the assessment (the threshold varies by measure). When the discontinue rule is triggered, a popup prompts you stop assessing the measure.</a:t>
            </a:r>
          </a:p>
          <a:p>
            <a:pPr marL="0" indent="0">
              <a:buNone/>
            </a:pPr>
            <a:endParaRPr lang="en-US" sz="1800" dirty="0">
              <a:solidFill>
                <a:srgbClr val="3B3B3B"/>
              </a:solidFill>
              <a:latin typeface="benton-sans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8EC9F-4144-592B-5B09-0A130B18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0E598-1B08-51DC-2C41-5AE55D98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40" y="2522702"/>
            <a:ext cx="2103473" cy="20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6C16-45F8-7A08-DCB7-06E44613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E1BD-A6CA-D5BF-6A2E-DACA4D86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68949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Some measures have a test-out rule that triggers when a student scores above the benchmark cut-score, and any other required measures are "tested-out". </a:t>
            </a:r>
          </a:p>
          <a:p>
            <a:pPr marL="0" indent="0">
              <a:buNone/>
            </a:pPr>
            <a:endParaRPr lang="en-US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The student in this example is a Grade 2 student who has triggered the test-out rule for ORF. The NWF and WRF measures display Tested-Out icons:</a:t>
            </a:r>
          </a:p>
          <a:p>
            <a:pPr marL="0" indent="0">
              <a:buNone/>
            </a:pPr>
            <a:endParaRPr lang="en-US" sz="1800" dirty="0">
              <a:solidFill>
                <a:srgbClr val="3B3B3B"/>
              </a:solidFill>
              <a:latin typeface="benton-sans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E744F-0070-F61B-F7BC-526C3D00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DE830-17F5-28B9-D773-875CDCE2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06" y="1113623"/>
            <a:ext cx="4125178" cy="3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6C16-45F8-7A08-DCB7-06E44613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Icons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E1BD-A6CA-D5BF-6A2E-DACA4D86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6269"/>
            <a:ext cx="8229600" cy="280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Blue = required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White = optional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Faded Out = gated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E744F-0070-F61B-F7BC-526C3D00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4EA21-0E06-0236-1E98-47A6672FD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2" t="25002" r="40581" b="8972"/>
          <a:stretch/>
        </p:blipFill>
        <p:spPr>
          <a:xfrm>
            <a:off x="4277833" y="1102551"/>
            <a:ext cx="3845442" cy="35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DCB599-9EB2-EBCA-316D-7AC4954E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5176"/>
            <a:ext cx="8229600" cy="598694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Composite Score Benchmarks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1DFDD-44A3-A1A1-EEAB-80366FA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67340C-0725-EF01-7E61-19590B669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43492"/>
              </p:ext>
            </p:extLst>
          </p:nvPr>
        </p:nvGraphicFramePr>
        <p:xfrm>
          <a:off x="223568" y="1600031"/>
          <a:ext cx="4348432" cy="307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108">
                  <a:extLst>
                    <a:ext uri="{9D8B030D-6E8A-4147-A177-3AD203B41FA5}">
                      <a16:colId xmlns:a16="http://schemas.microsoft.com/office/drawing/2014/main" val="2017366914"/>
                    </a:ext>
                  </a:extLst>
                </a:gridCol>
                <a:gridCol w="1087108">
                  <a:extLst>
                    <a:ext uri="{9D8B030D-6E8A-4147-A177-3AD203B41FA5}">
                      <a16:colId xmlns:a16="http://schemas.microsoft.com/office/drawing/2014/main" val="1451975505"/>
                    </a:ext>
                  </a:extLst>
                </a:gridCol>
                <a:gridCol w="1087108">
                  <a:extLst>
                    <a:ext uri="{9D8B030D-6E8A-4147-A177-3AD203B41FA5}">
                      <a16:colId xmlns:a16="http://schemas.microsoft.com/office/drawing/2014/main" val="3862003715"/>
                    </a:ext>
                  </a:extLst>
                </a:gridCol>
                <a:gridCol w="1087108">
                  <a:extLst>
                    <a:ext uri="{9D8B030D-6E8A-4147-A177-3AD203B41FA5}">
                      <a16:colId xmlns:a16="http://schemas.microsoft.com/office/drawing/2014/main" val="3837173666"/>
                    </a:ext>
                  </a:extLst>
                </a:gridCol>
              </a:tblGrid>
              <a:tr h="278254">
                <a:tc>
                  <a:txBody>
                    <a:bodyPr/>
                    <a:lstStyle/>
                    <a:p>
                      <a:pPr marL="114300" marR="104775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Grade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04775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Time of Year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Student Score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Performance Descriptor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71356882"/>
                  </a:ext>
                </a:extLst>
              </a:tr>
              <a:tr h="230584">
                <a:tc rowSpan="12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kern="0" dirty="0">
                          <a:effectLst/>
                        </a:rPr>
                        <a:t>Kindergarten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 rowSpan="4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kern="0" dirty="0">
                          <a:effectLst/>
                        </a:rPr>
                        <a:t>BOY</a:t>
                      </a:r>
                      <a:endParaRPr lang="en-US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C00000"/>
                          </a:solidFill>
                          <a:effectLst/>
                        </a:rPr>
                        <a:t>200-279</a:t>
                      </a:r>
                      <a:endParaRPr lang="en-US" sz="9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C00000"/>
                          </a:solidFill>
                          <a:effectLst/>
                        </a:rPr>
                        <a:t>Well Below Benchmark (Red)</a:t>
                      </a:r>
                      <a:endParaRPr lang="en-US" sz="7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710269110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chemeClr val="accent1"/>
                          </a:solidFill>
                          <a:effectLst/>
                        </a:rPr>
                        <a:t>280-305</a:t>
                      </a:r>
                      <a:endParaRPr lang="en-US" sz="9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chemeClr val="accent1"/>
                          </a:solidFill>
                          <a:effectLst/>
                        </a:rPr>
                        <a:t>Below Benchmark (Yellow)</a:t>
                      </a:r>
                      <a:endParaRPr lang="en-US" sz="7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33066448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B050"/>
                          </a:solidFill>
                          <a:effectLst/>
                        </a:rPr>
                        <a:t>306-331</a:t>
                      </a:r>
                      <a:endParaRPr lang="en-US" sz="9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B050"/>
                          </a:solidFill>
                          <a:effectLst/>
                        </a:rPr>
                        <a:t>At Benchmark (Green)</a:t>
                      </a:r>
                      <a:endParaRPr lang="en-US" sz="7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162732706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70C0"/>
                          </a:solidFill>
                          <a:effectLst/>
                        </a:rPr>
                        <a:t>332+</a:t>
                      </a:r>
                      <a:endParaRPr lang="en-US" sz="9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70C0"/>
                          </a:solidFill>
                          <a:effectLst/>
                        </a:rPr>
                        <a:t>Above Benchmark (Blue)</a:t>
                      </a:r>
                      <a:endParaRPr lang="en-US" sz="7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985096471"/>
                  </a:ext>
                </a:extLst>
              </a:tr>
              <a:tr h="230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kern="0" dirty="0">
                          <a:effectLst/>
                        </a:rPr>
                        <a:t>MOY</a:t>
                      </a:r>
                      <a:endParaRPr lang="en-US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C00000"/>
                          </a:solidFill>
                          <a:effectLst/>
                        </a:rPr>
                        <a:t>200-355</a:t>
                      </a:r>
                      <a:endParaRPr lang="en-US" sz="9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C00000"/>
                          </a:solidFill>
                          <a:effectLst/>
                        </a:rPr>
                        <a:t>Well Below Benchmark (Red)</a:t>
                      </a:r>
                      <a:endParaRPr lang="en-US" sz="7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265891954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chemeClr val="accent1"/>
                          </a:solidFill>
                          <a:effectLst/>
                        </a:rPr>
                        <a:t>356-370</a:t>
                      </a:r>
                      <a:endParaRPr lang="en-US" sz="9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chemeClr val="accent1"/>
                          </a:solidFill>
                          <a:effectLst/>
                        </a:rPr>
                        <a:t>Below Benchmark (Yellow)</a:t>
                      </a:r>
                      <a:endParaRPr lang="en-US" sz="7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53701930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B050"/>
                          </a:solidFill>
                          <a:effectLst/>
                        </a:rPr>
                        <a:t>371-392</a:t>
                      </a:r>
                      <a:endParaRPr lang="en-US" sz="9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B050"/>
                          </a:solidFill>
                          <a:effectLst/>
                        </a:rPr>
                        <a:t>At Benchmark (Green)</a:t>
                      </a:r>
                      <a:endParaRPr lang="en-US" sz="7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82273663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70C0"/>
                          </a:solidFill>
                          <a:effectLst/>
                        </a:rPr>
                        <a:t>393+</a:t>
                      </a:r>
                      <a:endParaRPr lang="en-US" sz="9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70C0"/>
                          </a:solidFill>
                          <a:effectLst/>
                        </a:rPr>
                        <a:t>Above Benchmark (Blue)</a:t>
                      </a:r>
                      <a:endParaRPr lang="en-US" sz="7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850917381"/>
                  </a:ext>
                </a:extLst>
              </a:tr>
              <a:tr h="230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kern="0" dirty="0">
                          <a:effectLst/>
                        </a:rPr>
                        <a:t>EOY</a:t>
                      </a:r>
                      <a:endParaRPr lang="en-US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C00000"/>
                          </a:solidFill>
                          <a:effectLst/>
                        </a:rPr>
                        <a:t>200-405</a:t>
                      </a:r>
                      <a:endParaRPr lang="en-US" sz="9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C00000"/>
                          </a:solidFill>
                          <a:effectLst/>
                        </a:rPr>
                        <a:t>Well Below Benchmark (Red)</a:t>
                      </a:r>
                      <a:endParaRPr lang="en-US" sz="7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822152687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chemeClr val="accent1"/>
                          </a:solidFill>
                          <a:effectLst/>
                        </a:rPr>
                        <a:t>406-419</a:t>
                      </a:r>
                      <a:endParaRPr lang="en-US" sz="9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chemeClr val="accent1"/>
                          </a:solidFill>
                          <a:effectLst/>
                        </a:rPr>
                        <a:t>Below Benchmark (Yellow)</a:t>
                      </a:r>
                      <a:endParaRPr lang="en-US" sz="7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466582524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B050"/>
                          </a:solidFill>
                          <a:effectLst/>
                        </a:rPr>
                        <a:t>420-449</a:t>
                      </a:r>
                      <a:endParaRPr lang="en-US" sz="9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B050"/>
                          </a:solidFill>
                          <a:effectLst/>
                        </a:rPr>
                        <a:t>At Benchmark (Green)</a:t>
                      </a:r>
                      <a:endParaRPr lang="en-US" sz="7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1841637659"/>
                  </a:ext>
                </a:extLst>
              </a:tr>
              <a:tr h="216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70C0"/>
                          </a:solidFill>
                          <a:effectLst/>
                        </a:rPr>
                        <a:t>450+</a:t>
                      </a:r>
                      <a:endParaRPr lang="en-US" sz="9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70C0"/>
                          </a:solidFill>
                          <a:effectLst/>
                        </a:rPr>
                        <a:t>Above Benchmark (Blue)</a:t>
                      </a:r>
                      <a:endParaRPr lang="en-US" sz="7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74283215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A5D44D-BE45-4CD9-F104-A8AB5C61D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53601"/>
              </p:ext>
            </p:extLst>
          </p:nvPr>
        </p:nvGraphicFramePr>
        <p:xfrm>
          <a:off x="4697700" y="1600031"/>
          <a:ext cx="4348432" cy="3078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108">
                  <a:extLst>
                    <a:ext uri="{9D8B030D-6E8A-4147-A177-3AD203B41FA5}">
                      <a16:colId xmlns:a16="http://schemas.microsoft.com/office/drawing/2014/main" val="2017366914"/>
                    </a:ext>
                  </a:extLst>
                </a:gridCol>
                <a:gridCol w="1087108">
                  <a:extLst>
                    <a:ext uri="{9D8B030D-6E8A-4147-A177-3AD203B41FA5}">
                      <a16:colId xmlns:a16="http://schemas.microsoft.com/office/drawing/2014/main" val="1451975505"/>
                    </a:ext>
                  </a:extLst>
                </a:gridCol>
                <a:gridCol w="1087108">
                  <a:extLst>
                    <a:ext uri="{9D8B030D-6E8A-4147-A177-3AD203B41FA5}">
                      <a16:colId xmlns:a16="http://schemas.microsoft.com/office/drawing/2014/main" val="3862003715"/>
                    </a:ext>
                  </a:extLst>
                </a:gridCol>
                <a:gridCol w="1087108">
                  <a:extLst>
                    <a:ext uri="{9D8B030D-6E8A-4147-A177-3AD203B41FA5}">
                      <a16:colId xmlns:a16="http://schemas.microsoft.com/office/drawing/2014/main" val="3837173666"/>
                    </a:ext>
                  </a:extLst>
                </a:gridCol>
              </a:tblGrid>
              <a:tr h="284266">
                <a:tc>
                  <a:txBody>
                    <a:bodyPr/>
                    <a:lstStyle/>
                    <a:p>
                      <a:pPr marL="114300" marR="104775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Grade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04775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Time of Year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Student Score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 kern="0" dirty="0">
                          <a:effectLst/>
                        </a:rPr>
                        <a:t>Performance Descriptor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71356882"/>
                  </a:ext>
                </a:extLst>
              </a:tr>
              <a:tr h="230059">
                <a:tc rowSpan="12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400" kern="0" dirty="0">
                          <a:effectLst/>
                        </a:rPr>
                        <a:t>1</a:t>
                      </a:r>
                      <a:r>
                        <a:rPr lang="en-US" sz="1400" kern="0" baseline="30000" dirty="0">
                          <a:effectLst/>
                        </a:rPr>
                        <a:t>st</a:t>
                      </a:r>
                      <a:r>
                        <a:rPr lang="en-US" sz="1400" kern="0" dirty="0">
                          <a:effectLst/>
                        </a:rPr>
                        <a:t> Grade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 rowSpan="4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kern="0" dirty="0">
                          <a:effectLst/>
                        </a:rPr>
                        <a:t>BOY</a:t>
                      </a:r>
                      <a:endParaRPr lang="en-US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C00000"/>
                          </a:solidFill>
                          <a:effectLst/>
                        </a:rPr>
                        <a:t>200-320</a:t>
                      </a:r>
                      <a:endParaRPr lang="en-US" sz="9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C00000"/>
                          </a:solidFill>
                          <a:effectLst/>
                        </a:rPr>
                        <a:t>Well Below Benchmark (Red)</a:t>
                      </a:r>
                      <a:endParaRPr lang="en-US" sz="7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794946499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chemeClr val="accent1"/>
                          </a:solidFill>
                          <a:effectLst/>
                        </a:rPr>
                        <a:t>321-329</a:t>
                      </a:r>
                      <a:endParaRPr lang="en-US" sz="9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chemeClr val="accent1"/>
                          </a:solidFill>
                          <a:effectLst/>
                        </a:rPr>
                        <a:t>Below Benchmark (Yellow)</a:t>
                      </a:r>
                      <a:endParaRPr lang="en-US" sz="7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635660616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B050"/>
                          </a:solidFill>
                          <a:effectLst/>
                        </a:rPr>
                        <a:t>330-353</a:t>
                      </a:r>
                      <a:endParaRPr lang="en-US" sz="9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B050"/>
                          </a:solidFill>
                          <a:effectLst/>
                        </a:rPr>
                        <a:t>At Benchmark (Green)</a:t>
                      </a:r>
                      <a:endParaRPr lang="en-US" sz="7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1302532511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70C0"/>
                          </a:solidFill>
                          <a:effectLst/>
                        </a:rPr>
                        <a:t>354+</a:t>
                      </a:r>
                      <a:endParaRPr lang="en-US" sz="9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70C0"/>
                          </a:solidFill>
                          <a:effectLst/>
                        </a:rPr>
                        <a:t>Above Benchmark (Blue)</a:t>
                      </a:r>
                      <a:endParaRPr lang="en-US" sz="7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683312119"/>
                  </a:ext>
                </a:extLst>
              </a:tr>
              <a:tr h="230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kern="0" dirty="0">
                          <a:effectLst/>
                        </a:rPr>
                        <a:t>MOY</a:t>
                      </a:r>
                      <a:endParaRPr lang="en-US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C00000"/>
                          </a:solidFill>
                          <a:effectLst/>
                        </a:rPr>
                        <a:t>200-376</a:t>
                      </a:r>
                      <a:endParaRPr lang="en-US" sz="9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C00000"/>
                          </a:solidFill>
                          <a:effectLst/>
                        </a:rPr>
                        <a:t>Well Below Benchmark (Red)</a:t>
                      </a:r>
                      <a:endParaRPr lang="en-US" sz="7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570733249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chemeClr val="accent1"/>
                          </a:solidFill>
                          <a:effectLst/>
                        </a:rPr>
                        <a:t>377-388</a:t>
                      </a:r>
                      <a:endParaRPr lang="en-US" sz="9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chemeClr val="accent1"/>
                          </a:solidFill>
                          <a:effectLst/>
                        </a:rPr>
                        <a:t>Below Benchmark (Yellow)</a:t>
                      </a:r>
                      <a:endParaRPr lang="en-US" sz="7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1170174424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B050"/>
                          </a:solidFill>
                          <a:effectLst/>
                        </a:rPr>
                        <a:t>389-423</a:t>
                      </a:r>
                      <a:endParaRPr lang="en-US" sz="9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B050"/>
                          </a:solidFill>
                          <a:effectLst/>
                        </a:rPr>
                        <a:t>At Benchmark (Green)</a:t>
                      </a:r>
                      <a:endParaRPr lang="en-US" sz="7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873709204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70C0"/>
                          </a:solidFill>
                          <a:effectLst/>
                        </a:rPr>
                        <a:t>424+</a:t>
                      </a:r>
                      <a:endParaRPr lang="en-US" sz="9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70C0"/>
                          </a:solidFill>
                          <a:effectLst/>
                        </a:rPr>
                        <a:t>Above Benchmark (Blue)</a:t>
                      </a:r>
                      <a:endParaRPr lang="en-US" sz="7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786787474"/>
                  </a:ext>
                </a:extLst>
              </a:tr>
              <a:tr h="230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kern="0" dirty="0">
                          <a:effectLst/>
                        </a:rPr>
                        <a:t>EOY</a:t>
                      </a:r>
                      <a:endParaRPr lang="en-US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C00000"/>
                          </a:solidFill>
                          <a:effectLst/>
                        </a:rPr>
                        <a:t>200-426</a:t>
                      </a:r>
                      <a:endParaRPr lang="en-US" sz="9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C00000"/>
                          </a:solidFill>
                          <a:effectLst/>
                        </a:rPr>
                        <a:t>Well Below Benchmark (Red)</a:t>
                      </a:r>
                      <a:endParaRPr lang="en-US" sz="7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383592510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chemeClr val="accent1"/>
                          </a:solidFill>
                          <a:effectLst/>
                        </a:rPr>
                        <a:t>427-440</a:t>
                      </a:r>
                      <a:endParaRPr lang="en-US" sz="9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chemeClr val="accent1"/>
                          </a:solidFill>
                          <a:effectLst/>
                        </a:rPr>
                        <a:t>Below Benchmark (Yellow)</a:t>
                      </a:r>
                      <a:endParaRPr lang="en-US" sz="7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017005110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B050"/>
                          </a:solidFill>
                          <a:effectLst/>
                        </a:rPr>
                        <a:t>441-479</a:t>
                      </a:r>
                      <a:endParaRPr lang="en-US" sz="9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B050"/>
                          </a:solidFill>
                          <a:effectLst/>
                        </a:rPr>
                        <a:t>At Benchmark (Green)</a:t>
                      </a:r>
                      <a:endParaRPr lang="en-US" sz="7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2098038547"/>
                  </a:ext>
                </a:extLst>
              </a:tr>
              <a:tr h="216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00" b="1" kern="0" dirty="0">
                          <a:solidFill>
                            <a:srgbClr val="0070C0"/>
                          </a:solidFill>
                          <a:effectLst/>
                        </a:rPr>
                        <a:t>480+</a:t>
                      </a:r>
                      <a:endParaRPr lang="en-US" sz="9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tc>
                  <a:txBody>
                    <a:bodyPr/>
                    <a:lstStyle/>
                    <a:p>
                      <a:pPr marL="114300" marR="152400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700" b="1" kern="0" dirty="0">
                          <a:solidFill>
                            <a:srgbClr val="0070C0"/>
                          </a:solidFill>
                          <a:effectLst/>
                        </a:rPr>
                        <a:t>Above Benchmark (Blue)</a:t>
                      </a:r>
                      <a:endParaRPr lang="en-US" sz="7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9" marR="5129" marT="5129" marB="5129" anchor="ctr"/>
                </a:tc>
                <a:extLst>
                  <a:ext uri="{0D108BD9-81ED-4DB2-BD59-A6C34878D82A}">
                    <a16:rowId xmlns:a16="http://schemas.microsoft.com/office/drawing/2014/main" val="35245750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C6377B-F4AA-8009-3BC5-AB9B89646B77}"/>
              </a:ext>
            </a:extLst>
          </p:cNvPr>
          <p:cNvSpPr txBox="1"/>
          <p:nvPr/>
        </p:nvSpPr>
        <p:spPr>
          <a:xfrm>
            <a:off x="223568" y="1230699"/>
            <a:ext cx="341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English scores</a:t>
            </a:r>
          </a:p>
        </p:txBody>
      </p:sp>
    </p:spTree>
    <p:extLst>
      <p:ext uri="{BB962C8B-B14F-4D97-AF65-F5344CB8AC3E}">
        <p14:creationId xmlns:p14="http://schemas.microsoft.com/office/powerpoint/2010/main" val="294678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4EA9-7814-BE77-22BF-68459D9F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Letter Naming Fluency (LNF)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6073-286D-87A4-B86E-53186BB5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The student is presented with a page of uppercase and lowercase letters and asked to name the letters</a:t>
            </a:r>
            <a:r>
              <a:rPr lang="en-US" sz="1800" dirty="0">
                <a:solidFill>
                  <a:schemeClr val="accent5"/>
                </a:solidFill>
              </a:rPr>
              <a:t>.   (Grades K-1)</a:t>
            </a:r>
            <a:endParaRPr lang="en-US" sz="1800" b="0" i="0" dirty="0">
              <a:solidFill>
                <a:schemeClr val="accent5"/>
              </a:solidFill>
              <a:effectLst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Scoring Rules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LNF Administration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19165-AF5B-8BC5-43C2-38DBC822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8E4A7-BFF6-F6BF-21B2-F6911FF97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880" y="2262641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8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4CC3-903C-BF2B-5D9A-EB2EC765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Phonemic Segmentation Fluency (PSF)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9B61-C37C-39E1-9049-AA6DD2A9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8" y="114255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The assessor says words, and the student says the individual sounds for each word.  (Grades K-1)</a:t>
            </a: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Scoring Rules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PSF Administration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E9E15-E2C0-95F4-B1ED-A676DD47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EEA88-3826-B2AB-594E-6343CF942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1944437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24F8-280F-941D-979E-D372CD93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Nonsense Word Fluency (NWF)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C2D7-AE26-701F-64D8-5D7829E5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The student is presented with a list of VC and CVC nonsense words (e.g., sig, rav, ov) and asked to read the words.  (Grades K-3)</a:t>
            </a: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Scoring Rules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NWF Administration</a:t>
            </a:r>
            <a:r>
              <a:rPr lang="en-US" sz="2400" dirty="0"/>
              <a:t>	</a:t>
            </a:r>
            <a:r>
              <a:rPr lang="en-US" dirty="0"/>
              <a:t>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6D905-C380-2F1C-CE17-4B8EA00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ABBB7-85B6-2EBD-E419-06FD1F34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736" y="2188464"/>
            <a:ext cx="2558501" cy="19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4E7B-E682-B514-212A-BF63F13F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Word Reading Fluency (WRF)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7CFF-FC2E-AFA7-3072-0371DE67A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The student is presented with a page of words and asked to read as many words as possible within 1 minute.  (Grades K-3)</a:t>
            </a: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Scoring Rules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WRF Administration</a:t>
            </a:r>
            <a:r>
              <a:rPr lang="en-US" sz="2400" dirty="0"/>
              <a:t>	</a:t>
            </a:r>
            <a:r>
              <a:rPr lang="en-US" dirty="0"/>
              <a:t>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4A40-52C1-326A-EBDE-F99965AC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4E2BC-7080-D283-A208-6F6299465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16" y="214044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8A1E-4A3B-0820-3FE0-8698B95B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Oral Reading Fluency (ORF)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C71A-7D34-6EF7-E343-52A63E62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accent5"/>
                </a:solidFill>
                <a:effectLst/>
              </a:rPr>
              <a:t>The student is presented with a reading passage and asked to read aloud.  (Grades 1-4)</a:t>
            </a:r>
            <a:endParaRPr lang="en-US" dirty="0">
              <a:solidFill>
                <a:schemeClr val="accent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400" dirty="0">
              <a:solidFill>
                <a:srgbClr val="58595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859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Scoring Rules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ORF Administration</a:t>
            </a:r>
            <a:r>
              <a:rPr lang="en-US" sz="2400" dirty="0"/>
              <a:t>	</a:t>
            </a:r>
            <a:r>
              <a:rPr lang="en-US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F6499-093B-64C7-67C4-7168114D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A115F-620E-5447-D768-BD318DD3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32" y="2038298"/>
            <a:ext cx="2293855" cy="17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9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80B6-5722-F2A9-6E24-E43C1A8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2407A-0510-BC80-E4F7-8052979B2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student is presented with a reading passage where some words are replaced by a multiple-choice box that includes the original word and two distractors. (Grades 2-4)</a:t>
            </a:r>
          </a:p>
          <a:p>
            <a:endParaRPr lang="en-US" sz="1800" dirty="0"/>
          </a:p>
          <a:p>
            <a:r>
              <a:rPr lang="en-US" sz="2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MAZE Scoring Rules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MAZE Administration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28EFB-424B-1F47-4D82-A1D1958B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9C42D-585E-D29D-EE2D-83D0EF1FA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199" y="2304235"/>
            <a:ext cx="4039201" cy="9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A12D-1EE7-C92C-46ED-E4B5230F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76C6-EE92-694B-8644-DAA734E25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mCLASS/DIBELS overview</a:t>
            </a:r>
          </a:p>
          <a:p>
            <a:r>
              <a:rPr lang="en-US" sz="2400" dirty="0"/>
              <a:t>Login </a:t>
            </a:r>
          </a:p>
          <a:p>
            <a:r>
              <a:rPr lang="en-US" sz="2400" dirty="0"/>
              <a:t>Required Assessments</a:t>
            </a:r>
          </a:p>
          <a:p>
            <a:pPr lvl="2"/>
            <a:r>
              <a:rPr lang="en-US" sz="1600" dirty="0"/>
              <a:t>Administration</a:t>
            </a:r>
          </a:p>
          <a:p>
            <a:pPr lvl="2"/>
            <a:r>
              <a:rPr lang="en-US" sz="1600" dirty="0"/>
              <a:t>Scoring Rules</a:t>
            </a:r>
          </a:p>
          <a:p>
            <a:pPr lvl="2"/>
            <a:r>
              <a:rPr lang="en-US" sz="1600" dirty="0"/>
              <a:t>Gating Rules</a:t>
            </a:r>
          </a:p>
          <a:p>
            <a:r>
              <a:rPr lang="en-US" sz="2400" dirty="0"/>
              <a:t>Composite Score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6CAF1-FE81-0C67-8BA9-1E74528E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6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14FDB7-5EF2-5C17-DEED-64451364B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60" y="1168756"/>
            <a:ext cx="6467475" cy="348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6954E-E49E-4D50-9C7F-D521BF4A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Dyslexia Flagging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F57FD-9FB0-660D-516D-F09AFA8B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E1182-09C3-E570-10AB-BDB5846E335A}"/>
              </a:ext>
            </a:extLst>
          </p:cNvPr>
          <p:cNvSpPr/>
          <p:nvPr/>
        </p:nvSpPr>
        <p:spPr>
          <a:xfrm>
            <a:off x="3808325" y="1738365"/>
            <a:ext cx="411983" cy="291654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0E9F6-72AF-9F35-5592-3FD9E614B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42" y="1323557"/>
            <a:ext cx="452518" cy="4148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39BA7F-A437-A5AA-BE93-0972A6FB9AD5}"/>
              </a:ext>
            </a:extLst>
          </p:cNvPr>
          <p:cNvSpPr/>
          <p:nvPr/>
        </p:nvSpPr>
        <p:spPr>
          <a:xfrm>
            <a:off x="7919775" y="1738365"/>
            <a:ext cx="411983" cy="291654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113B6D-DB99-127A-3A2C-1AF772805ECE}"/>
              </a:ext>
            </a:extLst>
          </p:cNvPr>
          <p:cNvCxnSpPr/>
          <p:nvPr/>
        </p:nvCxnSpPr>
        <p:spPr>
          <a:xfrm>
            <a:off x="1688123" y="1621396"/>
            <a:ext cx="1989574" cy="200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020C0E-048F-7981-10B3-C0621DC99C89}"/>
              </a:ext>
            </a:extLst>
          </p:cNvPr>
          <p:cNvCxnSpPr>
            <a:cxnSpLocks/>
          </p:cNvCxnSpPr>
          <p:nvPr/>
        </p:nvCxnSpPr>
        <p:spPr>
          <a:xfrm>
            <a:off x="1753437" y="1464734"/>
            <a:ext cx="6054132" cy="313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DD1B2E4-CB93-78D2-77EE-25123D2AAF54}"/>
              </a:ext>
            </a:extLst>
          </p:cNvPr>
          <p:cNvSpPr txBox="1"/>
          <p:nvPr/>
        </p:nvSpPr>
        <p:spPr>
          <a:xfrm>
            <a:off x="190919" y="1959429"/>
            <a:ext cx="2270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The “!” icon indicates flagging for dyslexia. This is determined by the Composite Score and Spelling components. </a:t>
            </a:r>
          </a:p>
        </p:txBody>
      </p:sp>
    </p:spTree>
    <p:extLst>
      <p:ext uri="{BB962C8B-B14F-4D97-AF65-F5344CB8AC3E}">
        <p14:creationId xmlns:p14="http://schemas.microsoft.com/office/powerpoint/2010/main" val="91532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B31-7E7A-9EAF-5B9E-5F534985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1327-4022-2340-99FC-E9B39784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Canvas Course: </a:t>
            </a:r>
            <a:r>
              <a:rPr lang="en-US" sz="1800" b="1" i="0" dirty="0">
                <a:solidFill>
                  <a:srgbClr val="58595B"/>
                </a:solidFill>
                <a:effectLst/>
                <a:latin typeface="Lato Extended"/>
                <a:hlinkClick r:id="rId2"/>
              </a:rPr>
              <a:t>https://canvas.houstonisd.org/enroll/LTELWY</a:t>
            </a:r>
            <a:endParaRPr lang="en-US" sz="1800" b="1" i="0" dirty="0">
              <a:solidFill>
                <a:srgbClr val="58595B"/>
              </a:solidFill>
              <a:effectLst/>
              <a:latin typeface="Lato Extended"/>
            </a:endParaRPr>
          </a:p>
          <a:p>
            <a:r>
              <a:rPr lang="en-US" sz="1800" dirty="0">
                <a:solidFill>
                  <a:srgbClr val="58595B"/>
                </a:solidFill>
                <a:latin typeface="Lato Extended"/>
                <a:hlinkClick r:id="rId3"/>
              </a:rPr>
              <a:t>Student Assessment Webpage</a:t>
            </a:r>
            <a:endParaRPr lang="en-US" sz="1800" dirty="0">
              <a:solidFill>
                <a:srgbClr val="58595B"/>
              </a:solidFill>
              <a:latin typeface="Lato Extended"/>
            </a:endParaRPr>
          </a:p>
          <a:p>
            <a:r>
              <a:rPr lang="en-US" sz="1800" dirty="0">
                <a:solidFill>
                  <a:srgbClr val="58595B"/>
                </a:solidFill>
                <a:latin typeface="Lato Extended"/>
                <a:hlinkClick r:id="rId4"/>
              </a:rPr>
              <a:t>Amplify PD Library</a:t>
            </a:r>
            <a:endParaRPr lang="en-US" sz="1800" dirty="0">
              <a:solidFill>
                <a:srgbClr val="58595B"/>
              </a:solidFill>
              <a:latin typeface="Lato Extended"/>
            </a:endParaRPr>
          </a:p>
          <a:p>
            <a:r>
              <a:rPr lang="en-US" sz="1800" dirty="0">
                <a:solidFill>
                  <a:srgbClr val="58595B"/>
                </a:solidFill>
                <a:latin typeface="Lato Extended"/>
              </a:rPr>
              <a:t>mClass Scoring Rules Summary Table:</a:t>
            </a:r>
          </a:p>
          <a:p>
            <a:pPr marL="0" indent="0">
              <a:buNone/>
            </a:pPr>
            <a:endParaRPr lang="en-US" sz="1800" dirty="0">
              <a:solidFill>
                <a:srgbClr val="58595B"/>
              </a:solidFill>
              <a:latin typeface="Lato Extended"/>
            </a:endParaRPr>
          </a:p>
          <a:p>
            <a:pPr marL="0" indent="0">
              <a:buNone/>
            </a:pPr>
            <a:endParaRPr lang="en-US" sz="1800" i="0" dirty="0">
              <a:solidFill>
                <a:srgbClr val="58595B"/>
              </a:solidFill>
              <a:effectLst/>
              <a:latin typeface="Lato Extended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E9426-59C9-F574-324B-53C732F1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38E257-02A3-D71C-3673-4001AFCCC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26826"/>
              </p:ext>
            </p:extLst>
          </p:nvPr>
        </p:nvGraphicFramePr>
        <p:xfrm>
          <a:off x="4639056" y="2132562"/>
          <a:ext cx="3230880" cy="43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3865680" imgH="524880" progId="Package">
                  <p:embed/>
                </p:oleObj>
              </mc:Choice>
              <mc:Fallback>
                <p:oleObj name="Packager Shell Object" showAsIcon="1" r:id="rId5" imgW="3865680" imgH="52488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38E257-02A3-D71C-3673-4001AFCCC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9056" y="2132562"/>
                        <a:ext cx="3230880" cy="43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72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B80411-FBE4-4AF5-CD1C-7E4F4F86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Assessment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5E841-6068-3422-C273-0F26BF2A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22</a:t>
            </a:fld>
            <a:endParaRPr lang="en-US" dirty="0"/>
          </a:p>
        </p:txBody>
      </p:sp>
      <p:sp>
        <p:nvSpPr>
          <p:cNvPr id="18" name="Google Shape;604;p50" descr="Email">
            <a:extLst>
              <a:ext uri="{FF2B5EF4-FFF2-40B4-BE49-F238E27FC236}">
                <a16:creationId xmlns:a16="http://schemas.microsoft.com/office/drawing/2014/main" id="{775FFDDC-0A81-7E44-B582-C57B116B154D}"/>
              </a:ext>
            </a:extLst>
          </p:cNvPr>
          <p:cNvSpPr/>
          <p:nvPr/>
        </p:nvSpPr>
        <p:spPr>
          <a:xfrm>
            <a:off x="679373" y="1191923"/>
            <a:ext cx="2442854" cy="244285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05;p50" descr="Users">
            <a:extLst>
              <a:ext uri="{FF2B5EF4-FFF2-40B4-BE49-F238E27FC236}">
                <a16:creationId xmlns:a16="http://schemas.microsoft.com/office/drawing/2014/main" id="{8E8141E8-B1CA-3BE3-B098-86582C060F59}"/>
              </a:ext>
            </a:extLst>
          </p:cNvPr>
          <p:cNvSpPr/>
          <p:nvPr/>
        </p:nvSpPr>
        <p:spPr>
          <a:xfrm>
            <a:off x="5247041" y="1153316"/>
            <a:ext cx="2612318" cy="2836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D7AB4C-49A7-CE0A-FBCC-21B76A5DA81B}"/>
              </a:ext>
            </a:extLst>
          </p:cNvPr>
          <p:cNvSpPr txBox="1"/>
          <p:nvPr/>
        </p:nvSpPr>
        <p:spPr>
          <a:xfrm>
            <a:off x="568800" y="3951577"/>
            <a:ext cx="774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Email:                                                      </a:t>
            </a:r>
            <a:r>
              <a:rPr lang="en-US" sz="1800" b="0" i="0" u="sng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1 on 1 Support</a:t>
            </a:r>
            <a:r>
              <a:rPr lang="en-US" sz="1800" b="0" i="0" dirty="0">
                <a:solidFill>
                  <a:srgbClr val="58595B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  <a:p>
            <a:r>
              <a:rPr lang="en-US" dirty="0"/>
              <a:t>assessment@houstonisd.org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6045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662251"/>
            <a:ext cx="7772400" cy="2542676"/>
          </a:xfrm>
        </p:spPr>
        <p:txBody>
          <a:bodyPr anchor="ctr"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1" y="3401617"/>
            <a:ext cx="4830763" cy="10977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rgbClr val="FFFFFF"/>
                </a:solidFill>
              </a:rPr>
              <a:t>Date: 09/xx/2023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Presenter:</a:t>
            </a:r>
            <a:br>
              <a:rPr lang="en-US" sz="1800" i="1" dirty="0">
                <a:solidFill>
                  <a:srgbClr val="FFFFFF"/>
                </a:solidFill>
              </a:rPr>
            </a:br>
            <a:r>
              <a:rPr lang="en-US" sz="1800" i="1" dirty="0">
                <a:solidFill>
                  <a:srgbClr val="FFFFFF"/>
                </a:solidFill>
              </a:rPr>
              <a:t>First and last name</a:t>
            </a:r>
          </a:p>
          <a:p>
            <a:r>
              <a:rPr lang="en-US" sz="1800" i="1" dirty="0">
                <a:solidFill>
                  <a:srgbClr val="FFFFFF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640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Platforms</a:t>
            </a:r>
          </a:p>
        </p:txBody>
      </p:sp>
      <p:pic>
        <p:nvPicPr>
          <p:cNvPr id="1038" name="Picture 14" descr="USER GUIDE">
            <a:extLst>
              <a:ext uri="{FF2B5EF4-FFF2-40B4-BE49-F238E27FC236}">
                <a16:creationId xmlns:a16="http://schemas.microsoft.com/office/drawing/2014/main" id="{F23CC41A-291C-C3F2-DF89-DAFB8E8FF8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28" y="1926910"/>
            <a:ext cx="2699062" cy="10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 dirty="0"/>
          </a:p>
        </p:txBody>
      </p:sp>
      <p:pic>
        <p:nvPicPr>
          <p:cNvPr id="1036" name="Picture 12" descr="Student Assessment / mCLASS Info">
            <a:extLst>
              <a:ext uri="{FF2B5EF4-FFF2-40B4-BE49-F238E27FC236}">
                <a16:creationId xmlns:a16="http://schemas.microsoft.com/office/drawing/2014/main" id="{02E17B36-FD5A-A60D-5DB6-5BE7C58C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82" y="2390482"/>
            <a:ext cx="2655691" cy="9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42616EF-4CC8-37E1-296F-D75DC7EC9232}"/>
              </a:ext>
            </a:extLst>
          </p:cNvPr>
          <p:cNvSpPr/>
          <p:nvPr/>
        </p:nvSpPr>
        <p:spPr>
          <a:xfrm>
            <a:off x="4017264" y="2694432"/>
            <a:ext cx="897636" cy="366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906B9F-6D75-09A7-A330-D0EFFED93AC1}"/>
              </a:ext>
            </a:extLst>
          </p:cNvPr>
          <p:cNvSpPr txBox="1"/>
          <p:nvPr/>
        </p:nvSpPr>
        <p:spPr>
          <a:xfrm>
            <a:off x="457200" y="1359408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Making Way for mCLASS/DIBELS                                             HISD’s Dyslexia Screener  (K-1)</a:t>
            </a:r>
          </a:p>
        </p:txBody>
      </p:sp>
      <p:pic>
        <p:nvPicPr>
          <p:cNvPr id="3" name="Picture 2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0DD5464A-6F4B-DA90-1A33-913DDACA8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345" y="3613299"/>
            <a:ext cx="571500" cy="504825"/>
          </a:xfrm>
          <a:prstGeom prst="rect">
            <a:avLst/>
          </a:prstGeom>
        </p:spPr>
      </p:pic>
      <p:pic>
        <p:nvPicPr>
          <p:cNvPr id="5" name="Picture 4" descr="A green and blue circle with arrows&#10;&#10;Description automatically generated">
            <a:extLst>
              <a:ext uri="{FF2B5EF4-FFF2-40B4-BE49-F238E27FC236}">
                <a16:creationId xmlns:a16="http://schemas.microsoft.com/office/drawing/2014/main" id="{2DDFEC2C-B85E-D09C-9903-316E12345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04" y="3044495"/>
            <a:ext cx="761281" cy="1070934"/>
          </a:xfrm>
          <a:prstGeom prst="rect">
            <a:avLst/>
          </a:prstGeom>
        </p:spPr>
      </p:pic>
      <p:pic>
        <p:nvPicPr>
          <p:cNvPr id="6" name="Picture 5" descr="A close up of red text&#10;&#10;Description automatically generated">
            <a:extLst>
              <a:ext uri="{FF2B5EF4-FFF2-40B4-BE49-F238E27FC236}">
                <a16:creationId xmlns:a16="http://schemas.microsoft.com/office/drawing/2014/main" id="{D1AB7C77-40C5-18A0-DB06-CD0349931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164" y="3042181"/>
            <a:ext cx="1826644" cy="4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2F2B-506A-A83A-8559-43BE3181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BC83-9D79-C13F-D0B3-F6591587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access a thorough knowledge/understanding of students’ development towards reading proficiency. </a:t>
            </a:r>
          </a:p>
          <a:p>
            <a:pPr marL="0" indent="0">
              <a:buNone/>
            </a:pPr>
            <a:r>
              <a:rPr lang="en-US" sz="28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ED1C8-B6AD-1C6B-F60D-341D300A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0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2F2B-506A-A83A-8559-43BE3181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BC83-9D79-C13F-D0B3-F6591587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BOY: September 18</a:t>
            </a:r>
            <a:r>
              <a:rPr lang="en-US" sz="2600" baseline="30000" dirty="0"/>
              <a:t>th</a:t>
            </a:r>
            <a:r>
              <a:rPr lang="en-US" sz="2600" dirty="0"/>
              <a:t> – October 20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600" dirty="0"/>
              <a:t>MOY: January 10th – January 31</a:t>
            </a:r>
            <a:r>
              <a:rPr lang="en-US" sz="2600" baseline="30000" dirty="0"/>
              <a:t>st</a:t>
            </a:r>
            <a:r>
              <a:rPr lang="en-US" sz="2600" dirty="0"/>
              <a:t> (1</a:t>
            </a:r>
            <a:r>
              <a:rPr lang="en-US" sz="2600" baseline="30000" dirty="0"/>
              <a:t>st</a:t>
            </a:r>
            <a:r>
              <a:rPr lang="en-US" sz="2600" dirty="0"/>
              <a:t> Grade)</a:t>
            </a:r>
          </a:p>
          <a:p>
            <a:pPr marL="0" indent="0">
              <a:buNone/>
            </a:pPr>
            <a:r>
              <a:rPr lang="en-US" sz="2600" dirty="0"/>
              <a:t>	     January 10th – February 13</a:t>
            </a:r>
            <a:r>
              <a:rPr lang="en-US" sz="2600" baseline="30000" dirty="0"/>
              <a:t>th</a:t>
            </a:r>
            <a:r>
              <a:rPr lang="en-US" sz="2600" dirty="0"/>
              <a:t> (Kindergarten)	</a:t>
            </a:r>
            <a:r>
              <a:rPr lang="en-US" sz="1400" dirty="0"/>
              <a:t>		</a:t>
            </a:r>
          </a:p>
          <a:p>
            <a:pPr marL="0" indent="0">
              <a:buNone/>
            </a:pPr>
            <a:r>
              <a:rPr lang="en-US" sz="2600" dirty="0"/>
              <a:t>EOY:	April 14</a:t>
            </a:r>
            <a:r>
              <a:rPr lang="en-US" sz="2600" baseline="30000" dirty="0"/>
              <a:t>th</a:t>
            </a:r>
            <a:r>
              <a:rPr lang="en-US" sz="2600" dirty="0"/>
              <a:t> – May 10</a:t>
            </a:r>
            <a:r>
              <a:rPr lang="en-US" sz="2600" baseline="30000" dirty="0"/>
              <a:t>th</a:t>
            </a:r>
            <a:r>
              <a:rPr lang="en-US" sz="2600" dirty="0"/>
              <a:t> </a:t>
            </a:r>
            <a:r>
              <a:rPr lang="en-US" sz="28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ED1C8-B6AD-1C6B-F60D-341D300A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69DFB-E9F5-2D51-58FD-3E951A464963}"/>
              </a:ext>
            </a:extLst>
          </p:cNvPr>
          <p:cNvSpPr txBox="1"/>
          <p:nvPr/>
        </p:nvSpPr>
        <p:spPr>
          <a:xfrm>
            <a:off x="457200" y="4542444"/>
            <a:ext cx="322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*As of 8/31/2023</a:t>
            </a:r>
          </a:p>
        </p:txBody>
      </p:sp>
    </p:spTree>
    <p:extLst>
      <p:ext uri="{BB962C8B-B14F-4D97-AF65-F5344CB8AC3E}">
        <p14:creationId xmlns:p14="http://schemas.microsoft.com/office/powerpoint/2010/main" val="229433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E774-E0DA-81FC-7C5A-60BAF33B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4239B-FC94-41C4-261D-5EA8E152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EF00E65-620E-7D33-8FE6-005851E7D0A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27538" y="1279565"/>
            <a:ext cx="82296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200" b="0" i="0" dirty="0">
                <a:solidFill>
                  <a:srgbClr val="58595B"/>
                </a:solidFill>
                <a:effectLst/>
              </a:rPr>
              <a:t>Teachers should have accounts set up in </a:t>
            </a:r>
            <a:r>
              <a:rPr lang="en-US" sz="2200" b="1" i="0" u="none" strike="noStrike" dirty="0">
                <a:solidFill>
                  <a:srgbClr val="336699"/>
                </a:solidFill>
                <a:effectLst/>
                <a:hlinkClick r:id="rId2"/>
              </a:rPr>
              <a:t>Clever.</a:t>
            </a:r>
            <a:endParaRPr lang="en-US" sz="2200" b="1" i="0" u="none" strike="noStrike" dirty="0">
              <a:solidFill>
                <a:srgbClr val="336699"/>
              </a:solidFill>
              <a:effectLst/>
            </a:endParaRPr>
          </a:p>
          <a:p>
            <a:pPr marL="0" indent="0" algn="l">
              <a:buNone/>
            </a:pPr>
            <a:endParaRPr lang="en-US" sz="600" b="0" i="0" dirty="0">
              <a:solidFill>
                <a:srgbClr val="58595B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58595B"/>
                </a:solidFill>
                <a:effectLst/>
              </a:rPr>
              <a:t>Locate the Amplify icon under </a:t>
            </a:r>
            <a:r>
              <a:rPr lang="en-US" sz="1400" b="1" i="0" dirty="0">
                <a:solidFill>
                  <a:srgbClr val="58595B"/>
                </a:solidFill>
                <a:effectLst/>
              </a:rPr>
              <a:t>Assessments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58595B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rgbClr val="58595B"/>
              </a:solidFill>
              <a:effectLst/>
            </a:endParaRPr>
          </a:p>
          <a:p>
            <a:pPr marL="457200" lvl="1" indent="0">
              <a:buNone/>
            </a:pPr>
            <a:endParaRPr lang="en-US" sz="1000" b="1" i="0" dirty="0">
              <a:solidFill>
                <a:srgbClr val="58595B"/>
              </a:solidFill>
              <a:effectLst/>
            </a:endParaRPr>
          </a:p>
          <a:p>
            <a:pPr marL="457200" lvl="1" indent="0">
              <a:buNone/>
            </a:pPr>
            <a:endParaRPr lang="en-US" sz="1000" b="1" dirty="0">
              <a:solidFill>
                <a:srgbClr val="58595B"/>
              </a:solidFill>
            </a:endParaRPr>
          </a:p>
          <a:p>
            <a:pPr marL="457200" lvl="1" indent="0">
              <a:buNone/>
            </a:pPr>
            <a:endParaRPr lang="en-US" sz="1000" b="1" i="0" dirty="0">
              <a:solidFill>
                <a:srgbClr val="58595B"/>
              </a:solidFill>
              <a:effectLst/>
            </a:endParaRPr>
          </a:p>
          <a:p>
            <a:pPr marL="457200" lvl="1" indent="0">
              <a:buNone/>
            </a:pPr>
            <a:endParaRPr lang="en-US" sz="1000" b="1" i="0" dirty="0">
              <a:solidFill>
                <a:srgbClr val="58595B"/>
              </a:solidFill>
              <a:effectLst/>
            </a:endParaRPr>
          </a:p>
          <a:p>
            <a:pPr marL="457200" lvl="1" indent="0">
              <a:buNone/>
            </a:pPr>
            <a:endParaRPr lang="en-US" sz="1600" i="0" dirty="0">
              <a:solidFill>
                <a:srgbClr val="58595B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95B"/>
                </a:solidFill>
              </a:rPr>
              <a:t>Use the search box to find Amplify</a:t>
            </a:r>
            <a:endParaRPr lang="en-US" sz="1600" i="0" dirty="0">
              <a:solidFill>
                <a:srgbClr val="58595B"/>
              </a:solidFill>
              <a:effectLst/>
            </a:endParaRPr>
          </a:p>
          <a:p>
            <a:pPr marL="457200" lvl="1" indent="0">
              <a:buNone/>
            </a:pPr>
            <a:endParaRPr lang="en-US" sz="1000" b="1" dirty="0">
              <a:solidFill>
                <a:srgbClr val="58595B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000" b="1" i="0" dirty="0">
              <a:solidFill>
                <a:srgbClr val="58595B"/>
              </a:solidFill>
              <a:effectLst/>
            </a:endParaRPr>
          </a:p>
          <a:p>
            <a:pPr marL="457200" lvl="1" indent="0">
              <a:buNone/>
            </a:pPr>
            <a:endParaRPr lang="en-US" sz="1000" b="0" i="0" dirty="0">
              <a:solidFill>
                <a:srgbClr val="58595B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b="0" i="0" dirty="0">
                <a:solidFill>
                  <a:srgbClr val="58595B"/>
                </a:solidFill>
                <a:effectLst/>
              </a:rPr>
              <a:t>If Amplify does not appear, contact </a:t>
            </a:r>
            <a:r>
              <a:rPr lang="en-US" sz="1500" b="1" i="0" u="none" strike="noStrike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servicedesk@houstonisd.org</a:t>
            </a:r>
            <a:endParaRPr lang="en-US" sz="1500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73C5D6-74FC-54E0-70F0-58C4A4B8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01" y="3347363"/>
            <a:ext cx="1781660" cy="882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8FEDC-09D0-BEA1-7607-A20C442DC5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13" b="14908"/>
          <a:stretch/>
        </p:blipFill>
        <p:spPr>
          <a:xfrm>
            <a:off x="1310301" y="2029977"/>
            <a:ext cx="1394271" cy="9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CFC2-E32A-A7A1-012C-6B9FB9C4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75B92-6116-AB50-BECC-62B019EC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6C271D-5A1B-20B5-8E9F-FB7B6EB25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800" y="1310400"/>
            <a:ext cx="4047870" cy="26042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3C93F0-FC7C-2AFD-234B-4D7836BA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" y="1314144"/>
            <a:ext cx="4030718" cy="15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4360-690D-FB0C-E85D-AC0C3874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Student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AB8D-DA5C-AA19-3486-B2F9842C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347CC-6F1B-F73C-F270-A42686CD7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9" t="17567" r="30879" b="12460"/>
          <a:stretch/>
        </p:blipFill>
        <p:spPr>
          <a:xfrm>
            <a:off x="6229931" y="1857558"/>
            <a:ext cx="2780137" cy="2843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824CE-4D99-5370-4A46-4A341F3A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931" y="1292881"/>
            <a:ext cx="283845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6739D-6159-2661-5C32-04166029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437" y="2009042"/>
            <a:ext cx="2905125" cy="1866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A85C69-95C2-5610-0AC8-44CC4388DD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66" t="15049" r="59231" b="77353"/>
          <a:stretch/>
        </p:blipFill>
        <p:spPr>
          <a:xfrm>
            <a:off x="302478" y="1477434"/>
            <a:ext cx="2727947" cy="697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B7569-E638-EBE1-F53C-64346F3DE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315" y="2242589"/>
            <a:ext cx="1068274" cy="1399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073201-F18E-C69A-2807-77938F3E976F}"/>
              </a:ext>
            </a:extLst>
          </p:cNvPr>
          <p:cNvSpPr txBox="1"/>
          <p:nvPr/>
        </p:nvSpPr>
        <p:spPr>
          <a:xfrm>
            <a:off x="125605" y="1331696"/>
            <a:ext cx="63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47EF36-057C-44DB-AB7E-8031884F2FC2}"/>
              </a:ext>
            </a:extLst>
          </p:cNvPr>
          <p:cNvSpPr txBox="1"/>
          <p:nvPr/>
        </p:nvSpPr>
        <p:spPr>
          <a:xfrm>
            <a:off x="815792" y="2028477"/>
            <a:ext cx="63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A3F8DB-06E7-9245-1188-F8BEC17D77E7}"/>
              </a:ext>
            </a:extLst>
          </p:cNvPr>
          <p:cNvSpPr txBox="1"/>
          <p:nvPr/>
        </p:nvSpPr>
        <p:spPr>
          <a:xfrm>
            <a:off x="2808414" y="1882739"/>
            <a:ext cx="63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293C2-0476-86C8-F542-44C31E72A112}"/>
              </a:ext>
            </a:extLst>
          </p:cNvPr>
          <p:cNvSpPr txBox="1"/>
          <p:nvPr/>
        </p:nvSpPr>
        <p:spPr>
          <a:xfrm>
            <a:off x="5913408" y="1042865"/>
            <a:ext cx="63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AED6C1-B9DF-0FAD-B9F0-A3FD03805C04}"/>
              </a:ext>
            </a:extLst>
          </p:cNvPr>
          <p:cNvSpPr txBox="1"/>
          <p:nvPr/>
        </p:nvSpPr>
        <p:spPr>
          <a:xfrm>
            <a:off x="5947396" y="1857292"/>
            <a:ext cx="63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012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3146-F2EC-E4C5-3F2F-8DD45A95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B50EA-B4BF-DAEA-8C55-F4F713656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two ways that gating rules work:</a:t>
            </a:r>
          </a:p>
          <a:p>
            <a:pPr lvl="2"/>
            <a:r>
              <a:rPr lang="en-US" dirty="0"/>
              <a:t>By discontinuing benchmark assessment for low-performing students.</a:t>
            </a:r>
          </a:p>
          <a:p>
            <a:pPr lvl="2"/>
            <a:r>
              <a:rPr lang="en-US" dirty="0"/>
              <a:t>By “testing out” high performing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53C2F-CC7E-2C24-98B5-972D566D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0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F7487348E2243A3EC19B0E3F5F507" ma:contentTypeVersion="18" ma:contentTypeDescription="Create a new document." ma:contentTypeScope="" ma:versionID="fdfa42318ddd8c50a75608943d70f897">
  <xsd:schema xmlns:xsd="http://www.w3.org/2001/XMLSchema" xmlns:xs="http://www.w3.org/2001/XMLSchema" xmlns:p="http://schemas.microsoft.com/office/2006/metadata/properties" xmlns:ns2="7d072a05-5bb7-449f-add9-7c493f2082d5" xmlns:ns3="7db85a09-09e7-4941-9e6f-dd7ab4d2aa1e" targetNamespace="http://schemas.microsoft.com/office/2006/metadata/properties" ma:root="true" ma:fieldsID="ee2737bc4fc1e3a11a44d003d0c92683" ns2:_="" ns3:_="">
    <xsd:import namespace="7d072a05-5bb7-449f-add9-7c493f2082d5"/>
    <xsd:import namespace="7db85a09-09e7-4941-9e6f-dd7ab4d2a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Completed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72a05-5bb7-449f-add9-7c493f20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43244f-63e5-4797-8556-bca9118062cb}" ma:internalName="TaxCatchAll" ma:showField="CatchAllData" ma:web="7d072a05-5bb7-449f-add9-7c493f20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85a09-09e7-4941-9e6f-dd7ab4d2a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Completed" ma:index="20" nillable="true" ma:displayName="Completed" ma:default="0" ma:format="Dropdown" ma:internalName="Completed">
      <xsd:simpleType>
        <xsd:restriction base="dms:Boolean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3d05eac-c0cb-4ba2-8f6a-3e450bddd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7db85a09-09e7-4941-9e6f-dd7ab4d2aa1e">false</Completed>
    <lcf76f155ced4ddcb4097134ff3c332f xmlns="7db85a09-09e7-4941-9e6f-dd7ab4d2aa1e">
      <Terms xmlns="http://schemas.microsoft.com/office/infopath/2007/PartnerControls"/>
    </lcf76f155ced4ddcb4097134ff3c332f>
    <TaxCatchAll xmlns="7d072a05-5bb7-449f-add9-7c493f2082d5" xsi:nil="true"/>
    <SharedWithUsers xmlns="7d072a05-5bb7-449f-add9-7c493f2082d5">
      <UserInfo>
        <DisplayName>Felix, Ericka</DisplayName>
        <AccountId>5211</AccountId>
        <AccountType/>
      </UserInfo>
      <UserInfo>
        <DisplayName>Bolanos, Airam Y</DisplayName>
        <AccountId>4624</AccountId>
        <AccountType/>
      </UserInfo>
      <UserInfo>
        <DisplayName>Matthews, Gary F</DisplayName>
        <AccountId>3137</AccountId>
        <AccountType/>
      </UserInfo>
      <UserInfo>
        <DisplayName>Crowley, Angela Y</DisplayName>
        <AccountId>5482</AccountId>
        <AccountType/>
      </UserInfo>
      <UserInfo>
        <DisplayName>De Leon, Nora G</DisplayName>
        <AccountId>5142</AccountId>
        <AccountType/>
      </UserInfo>
      <UserInfo>
        <DisplayName>Uzick, Robert H</DisplayName>
        <AccountId>5478</AccountId>
        <AccountType/>
      </UserInfo>
      <UserInfo>
        <DisplayName>Castillo, Sandra</DisplayName>
        <AccountId>1027</AccountId>
        <AccountType/>
      </UserInfo>
      <UserInfo>
        <DisplayName>Gonzales, Lisa,A</DisplayName>
        <AccountId>475</AccountId>
        <AccountType/>
      </UserInfo>
      <UserInfo>
        <DisplayName>Guillory, Christy T</DisplayName>
        <AccountId>3427</AccountId>
        <AccountType/>
      </UserInfo>
      <UserInfo>
        <DisplayName>Luckett, Elliot F</DisplayName>
        <AccountId>541</AccountId>
        <AccountType/>
      </UserInfo>
      <UserInfo>
        <DisplayName>Johnson, Hernita S</DisplayName>
        <AccountId>1798</AccountId>
        <AccountType/>
      </UserInfo>
      <UserInfo>
        <DisplayName>Orr, Brenda</DisplayName>
        <AccountId>2053</AccountId>
        <AccountType/>
      </UserInfo>
      <UserInfo>
        <DisplayName>Johnson, Lindsey F</DisplayName>
        <AccountId>2471</AccountId>
        <AccountType/>
      </UserInfo>
      <UserInfo>
        <DisplayName>Spinner, Fatima M</DisplayName>
        <AccountId>1328</AccountId>
        <AccountType/>
      </UserInfo>
      <UserInfo>
        <DisplayName>Grey, LaRae</DisplayName>
        <AccountId>1309</AccountId>
        <AccountType/>
      </UserInfo>
    </SharedWithUsers>
    <MediaLengthInSeconds xmlns="7db85a09-09e7-4941-9e6f-dd7ab4d2aa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326385-A3BA-40A0-A09F-4F082C2C3CB7}">
  <ds:schemaRefs>
    <ds:schemaRef ds:uri="7d072a05-5bb7-449f-add9-7c493f2082d5"/>
    <ds:schemaRef ds:uri="7db85a09-09e7-4941-9e6f-dd7ab4d2aa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92AA95-E40B-445E-8753-CFA1E17DA4A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7db85a09-09e7-4941-9e6f-dd7ab4d2aa1e"/>
    <ds:schemaRef ds:uri="http://schemas.openxmlformats.org/package/2006/metadata/core-properties"/>
    <ds:schemaRef ds:uri="7d072a05-5bb7-449f-add9-7c493f2082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CD724C-81C2-471A-8704-DF1873123B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HISD-Template-2014-Widescreen</Template>
  <TotalTime>931</TotalTime>
  <Words>815</Words>
  <Application>Microsoft Office PowerPoint</Application>
  <PresentationFormat>On-screen Show (16:9)</PresentationFormat>
  <Paragraphs>193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benton-sans</vt:lpstr>
      <vt:lpstr>Calibri</vt:lpstr>
      <vt:lpstr>Lato Extended</vt:lpstr>
      <vt:lpstr>Rockwell</vt:lpstr>
      <vt:lpstr>Office Theme</vt:lpstr>
      <vt:lpstr>Packager Shell Object</vt:lpstr>
      <vt:lpstr>mCLASS/DIBELS</vt:lpstr>
      <vt:lpstr>Session Items</vt:lpstr>
      <vt:lpstr>Transitioning Platforms</vt:lpstr>
      <vt:lpstr>Purpose</vt:lpstr>
      <vt:lpstr>Window Dates</vt:lpstr>
      <vt:lpstr>How to Login</vt:lpstr>
      <vt:lpstr>Required Measures</vt:lpstr>
      <vt:lpstr>Accessing Student Materials</vt:lpstr>
      <vt:lpstr>Gating Rules</vt:lpstr>
      <vt:lpstr>Discontinue Rules</vt:lpstr>
      <vt:lpstr>Test-Out</vt:lpstr>
      <vt:lpstr>Measure Icons Key</vt:lpstr>
      <vt:lpstr>Composite Score Benchmarks </vt:lpstr>
      <vt:lpstr>Letter Naming Fluency (LNF)</vt:lpstr>
      <vt:lpstr>Phonemic Segmentation Fluency (PSF)</vt:lpstr>
      <vt:lpstr>Nonsense Word Fluency (NWF)</vt:lpstr>
      <vt:lpstr>Word Reading Fluency (WRF)</vt:lpstr>
      <vt:lpstr>Oral Reading Fluency (ORF)</vt:lpstr>
      <vt:lpstr>Maze</vt:lpstr>
      <vt:lpstr>Reports: Dyslexia Flagging</vt:lpstr>
      <vt:lpstr>Resources</vt:lpstr>
      <vt:lpstr>Student Assessment Support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mCLASS/DIBELS</dc:title>
  <dc:creator>Felix, Ericka</dc:creator>
  <cp:lastModifiedBy>Felix, Ericka</cp:lastModifiedBy>
  <cp:revision>24</cp:revision>
  <dcterms:created xsi:type="dcterms:W3CDTF">2023-08-11T15:03:58Z</dcterms:created>
  <dcterms:modified xsi:type="dcterms:W3CDTF">2023-10-11T14:43:37Z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0x01010005DF7487348E2243A3EC19B0E3F5F507</vt:lpwstr>
  </property>
  <property fmtid="{D5CDD505-2E9C-101B-9397-08002B2CF9AE}" pid="3" name="Order">
    <vt:r8>26200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{"FileActivityType":"9","FileActivityTimeStamp":"2023-08-31T20:31:36.850Z","FileActivityUsersOnPage":[{"DisplayName":"Johnson, Takeshia L","Id":"tjohnso3@houstonisd.org"},{"DisplayName":"Felix, Ericka","Id":"p00038521@houstonisd.org"},{"DisplayName":"Bolanos, Airam Y","Id":"p00133958@houstonisd.org"},{"DisplayName":"Matthews, Gary F","Id":"p00044076@houstonisd.org"},{"DisplayName":"Crowley, Angela Y","Id":"acrowle1@houstonisd.org"},{"DisplayName":"De Leon, Nora G","Id":"ndeleon2@houstonisd.org"},{"DisplayName":"Uzick, Robert H","Id":"ruzick@houstonisd.org"},{"DisplayName":"Castillo, Sandra","Id":"scastil2@houstonisd.org"},{"DisplayName":"Gonzales, Lisa,A","Id":"lgonzal9@houstonisd.org"},{"DisplayName":"Guillory, Christy T","Id":"p00055896@houstonisd.org"},{"DisplayName":"Luckett, Elliot F","Id":"eluckett@houstonisd.org"},{"DisplayName":"Johnson, Hernita S","Id":"hjohnso8@houstonisd.org"},{"DisplayName":"Orr, Brenda","Id":"borr2@houstonisd.org"},{"DisplayName":"Johnson, Lindsey F","Id":"p00069548@houstonisd.org"},{"DisplayName":"Spinner, Fatima M","Id":"fspinner@houstonisd.org"},{"DisplayName":"Grey, LaRae","Id":"p00046926@houstonisd.org"}],"FileActivityNavigationId":null}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